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58" r:id="rId6"/>
    <p:sldId id="261" r:id="rId7"/>
    <p:sldId id="262" r:id="rId8"/>
    <p:sldId id="263" r:id="rId9"/>
    <p:sldId id="259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800080"/>
    <a:srgbClr val="ECBAE2"/>
    <a:srgbClr val="F7C3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13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D812-7DF7-447F-8065-FA18AE563C3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6506-5C24-40CB-B80B-D9BF8E5553A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D812-7DF7-447F-8065-FA18AE563C3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6506-5C24-40CB-B80B-D9BF8E5553A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D812-7DF7-447F-8065-FA18AE563C3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6506-5C24-40CB-B80B-D9BF8E5553A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D812-7DF7-447F-8065-FA18AE563C3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6506-5C24-40CB-B80B-D9BF8E5553A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D812-7DF7-447F-8065-FA18AE563C3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6506-5C24-40CB-B80B-D9BF8E5553A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D812-7DF7-447F-8065-FA18AE563C3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6506-5C24-40CB-B80B-D9BF8E5553A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D812-7DF7-447F-8065-FA18AE563C3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6506-5C24-40CB-B80B-D9BF8E5553A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D812-7DF7-447F-8065-FA18AE563C3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6506-5C24-40CB-B80B-D9BF8E5553A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D812-7DF7-447F-8065-FA18AE563C3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6506-5C24-40CB-B80B-D9BF8E5553A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D812-7DF7-447F-8065-FA18AE563C3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6506-5C24-40CB-B80B-D9BF8E5553A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D812-7DF7-447F-8065-FA18AE563C3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6506-5C24-40CB-B80B-D9BF8E5553A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ED812-7DF7-447F-8065-FA18AE563C3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E6506-5C24-40CB-B80B-D9BF8E5553A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6.jpeg"/><Relationship Id="rId7" Type="http://schemas.openxmlformats.org/officeDocument/2006/relationships/image" Target="../media/image15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K&#7927;%20ni&#7879;m%2045%20n&#259;m%20con%20ng&#432;&#7901;i%20&#273;&#7863;t%20ch&#226;n%20l&#234;n%20M&#7863;t%20Tr&#259;ng.mp4" TargetMode="Externa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5632" y="924596"/>
            <a:ext cx="10580914" cy="1169551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 MẠNG </a:t>
            </a:r>
            <a:r>
              <a:rPr lang="en-US" alt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 </a:t>
            </a:r>
            <a:r>
              <a:rPr lang="en-US" alt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- CÔNG NGHỆ </a:t>
            </a:r>
            <a:r>
              <a:rPr lang="en-US" alt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XU </a:t>
            </a:r>
            <a:r>
              <a:rPr lang="en-US" alt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 TOÀN CẦU </a:t>
            </a:r>
            <a:r>
              <a:rPr lang="en-US" alt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HÓA NỬA </a:t>
            </a:r>
            <a:r>
              <a:rPr lang="en-US" alt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 THẾ KỈ XX</a:t>
            </a:r>
            <a:endParaRPr lang="en-US" altLang="en-US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1823" y="184472"/>
            <a:ext cx="1308371" cy="55399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3000" b="1" u="sng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en-US" sz="30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ighlight>
                  <a:srgbClr val="FF0000"/>
                </a:highlight>
              </a:rPr>
              <a:t> </a:t>
            </a:r>
            <a:endParaRPr lang="en-US" sz="3000" b="1" u="sng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highlight>
                <a:srgbClr val="FF0000"/>
              </a:highligh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31828" y="2494371"/>
            <a:ext cx="5715000" cy="3806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85095" y="154774"/>
            <a:ext cx="7590539" cy="5633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57150" indent="-228600" algn="just">
              <a:lnSpc>
                <a:spcPct val="110000"/>
              </a:lnSpc>
              <a:spcAft>
                <a:spcPts val="0"/>
              </a:spcAft>
              <a:tabLst>
                <a:tab pos="171450" algn="l"/>
              </a:tabLst>
            </a:pP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II. Xu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567" y="1013757"/>
            <a:ext cx="4503092" cy="5633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  <a:tabLst>
                <a:tab pos="171450" algn="l"/>
                <a:tab pos="457200" algn="l"/>
              </a:tabLst>
            </a:pPr>
            <a:r>
              <a:rPr lang="en-US" sz="3000" b="1" i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0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i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0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i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0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i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30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i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30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i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872" y="1872740"/>
            <a:ext cx="10764982" cy="1785104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10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71450" algn="l"/>
                <a:tab pos="685800" algn="l"/>
              </a:tabLst>
            </a:pP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mẽ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mối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lẫn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lẫn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vực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5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10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71450" algn="l"/>
                <a:tab pos="685800" algn="l"/>
              </a:tabLst>
            </a:pP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mạng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khoa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5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5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50113" y="4071081"/>
            <a:ext cx="6761019" cy="2510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578" y="279466"/>
            <a:ext cx="8685391" cy="5633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0000"/>
              </a:lnSpc>
              <a:spcAft>
                <a:spcPts val="0"/>
              </a:spcAft>
              <a:tabLst>
                <a:tab pos="171450" algn="l"/>
                <a:tab pos="342900" algn="l"/>
                <a:tab pos="457200" algn="l"/>
              </a:tabLst>
            </a:pPr>
            <a:r>
              <a:rPr lang="en-US" sz="3000" b="1" i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000" b="1" i="1" u="sng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000" b="1" i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i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0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i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0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i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30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i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30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i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0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i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</a:t>
            </a:r>
            <a:r>
              <a:rPr lang="en-US" sz="30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i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0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i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30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i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30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i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30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578" y="1526678"/>
            <a:ext cx="5575749" cy="3901068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71450" algn="l"/>
                <a:tab pos="685800" algn="l"/>
              </a:tabLst>
            </a:pP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chóng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thượng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mại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5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71450" algn="l"/>
                <a:tab pos="685800" algn="l"/>
              </a:tabLst>
            </a:pP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to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ty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xuyên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5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71450" algn="l"/>
                <a:tab pos="685800" algn="l"/>
              </a:tabLst>
            </a:pP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sáp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ty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5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71450" algn="l"/>
                <a:tab pos="685800" algn="l"/>
              </a:tabLst>
            </a:pP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mại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vực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IMF, WTO, EU, ASEAN.</a:t>
            </a:r>
            <a:endParaRPr lang="en-US" sz="25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21471" y="1122218"/>
            <a:ext cx="5310309" cy="25769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8" y="3817277"/>
            <a:ext cx="4973782" cy="3020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4295" y="1526881"/>
            <a:ext cx="4480214" cy="347787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10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71450" algn="l"/>
                <a:tab pos="685800" algn="l"/>
              </a:tabLst>
            </a:pPr>
            <a:r>
              <a:rPr lang="en-US" sz="25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5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i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500" b="1" i="1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5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" indent="-228600" algn="just">
              <a:lnSpc>
                <a:spcPct val="110000"/>
              </a:lnSpc>
              <a:spcAft>
                <a:spcPts val="0"/>
              </a:spcAft>
              <a:tabLst>
                <a:tab pos="171450" algn="l"/>
              </a:tabLst>
            </a:pP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đẩy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endParaRPr lang="en-US" sz="25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" indent="-228600" algn="just">
              <a:lnSpc>
                <a:spcPct val="110000"/>
              </a:lnSpc>
              <a:spcAft>
                <a:spcPts val="0"/>
              </a:spcAft>
              <a:tabLst>
                <a:tab pos="171450" algn="l"/>
              </a:tabLst>
            </a:pP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trưởng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5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295" y="154774"/>
            <a:ext cx="5025735" cy="5633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0000"/>
              </a:lnSpc>
              <a:spcAft>
                <a:spcPts val="0"/>
              </a:spcAft>
              <a:tabLst>
                <a:tab pos="171450" algn="l"/>
                <a:tab pos="342900" algn="l"/>
                <a:tab pos="457200" algn="l"/>
              </a:tabLst>
            </a:pPr>
            <a:r>
              <a:rPr lang="en-US" sz="3000" b="1" i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3000" b="1" i="1" u="sng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000" b="1" i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000" b="1" i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000" b="1" i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3000" b="1" i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3000" b="1" i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3000" b="1" i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945" y="0"/>
            <a:ext cx="5708072" cy="379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581125" y="36403"/>
            <a:ext cx="5610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Arial" panose="020B0604020202020204" pitchFamily="34" charset="0"/>
              </a:rPr>
              <a:t>Việt</a:t>
            </a:r>
            <a:r>
              <a:rPr lang="en-US" altLang="en-US" sz="2000" b="1" dirty="0">
                <a:latin typeface="Arial" panose="020B0604020202020204" pitchFamily="34" charset="0"/>
              </a:rPr>
              <a:t> Nam </a:t>
            </a:r>
            <a:r>
              <a:rPr lang="en-US" altLang="en-US" sz="2000" b="1" dirty="0" err="1">
                <a:latin typeface="Arial" panose="020B0604020202020204" pitchFamily="34" charset="0"/>
              </a:rPr>
              <a:t>ra</a:t>
            </a:r>
            <a:r>
              <a:rPr lang="en-US" altLang="en-US" sz="2000" b="1" dirty="0"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</a:rPr>
              <a:t>nhập</a:t>
            </a:r>
            <a:r>
              <a:rPr lang="en-US" altLang="en-US" sz="2000" b="1" dirty="0">
                <a:latin typeface="Arial" panose="020B0604020202020204" pitchFamily="34" charset="0"/>
              </a:rPr>
              <a:t> ASEAN - 1995</a:t>
            </a:r>
            <a:endParaRPr lang="en-US" altLang="en-US" sz="2000" b="1" dirty="0">
              <a:latin typeface="Arial" panose="020B060402020202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126" y="3829214"/>
            <a:ext cx="5361710" cy="289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581125" y="6321543"/>
            <a:ext cx="497161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</a:rPr>
              <a:t>Việt</a:t>
            </a:r>
            <a:r>
              <a:rPr lang="en-US" altLang="en-US" sz="2000" b="1" dirty="0">
                <a:latin typeface="Arial" panose="020B0604020202020204" pitchFamily="34" charset="0"/>
              </a:rPr>
              <a:t> Nam </a:t>
            </a:r>
            <a:r>
              <a:rPr lang="en-US" altLang="en-US" sz="2000" b="1" dirty="0" err="1">
                <a:latin typeface="Arial" panose="020B0604020202020204" pitchFamily="34" charset="0"/>
              </a:rPr>
              <a:t>ra</a:t>
            </a:r>
            <a:r>
              <a:rPr lang="en-US" altLang="en-US" sz="2000" b="1" dirty="0"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</a:rPr>
              <a:t>nhập</a:t>
            </a:r>
            <a:r>
              <a:rPr lang="en-US" altLang="en-US" sz="2000" b="1" dirty="0">
                <a:latin typeface="Arial" panose="020B0604020202020204" pitchFamily="34" charset="0"/>
              </a:rPr>
              <a:t> WTO - 2007</a:t>
            </a:r>
            <a:endParaRPr lang="en-US" altLang="en-US" sz="2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4295" y="1748554"/>
            <a:ext cx="4184074" cy="3447226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10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71450" algn="l"/>
                <a:tab pos="685800" algn="l"/>
              </a:tabLst>
            </a:pPr>
            <a:r>
              <a:rPr lang="en-US" sz="25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5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i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500" b="1" i="1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5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" indent="-228600" algn="just">
              <a:lnSpc>
                <a:spcPct val="110000"/>
              </a:lnSpc>
              <a:spcAft>
                <a:spcPts val="0"/>
              </a:spcAft>
              <a:tabLst>
                <a:tab pos="171450" algn="l"/>
              </a:tabLst>
            </a:pP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trầm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endParaRPr lang="en-US" sz="25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" indent="-228600" algn="just">
              <a:lnSpc>
                <a:spcPct val="110000"/>
              </a:lnSpc>
              <a:spcAft>
                <a:spcPts val="0"/>
              </a:spcAft>
              <a:tabLst>
                <a:tab pos="171450" algn="l"/>
              </a:tabLst>
            </a:pP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Đào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hố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ngăn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nghèo</a:t>
            </a:r>
            <a:endParaRPr lang="en-US" sz="25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" indent="-228600" algn="just">
              <a:lnSpc>
                <a:spcPct val="110000"/>
              </a:lnSpc>
              <a:spcAft>
                <a:spcPts val="0"/>
              </a:spcAft>
              <a:tabLst>
                <a:tab pos="171450" algn="l"/>
              </a:tabLst>
            </a:pP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mất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độc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5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295" y="154774"/>
            <a:ext cx="5025735" cy="5633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0000"/>
              </a:lnSpc>
              <a:spcAft>
                <a:spcPts val="0"/>
              </a:spcAft>
              <a:tabLst>
                <a:tab pos="171450" algn="l"/>
                <a:tab pos="342900" algn="l"/>
                <a:tab pos="457200" algn="l"/>
              </a:tabLst>
            </a:pPr>
            <a:r>
              <a:rPr lang="en-US" sz="3000" b="1" i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3000" b="1" i="1" u="sng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000" b="1" i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000" b="1" i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000" b="1" i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3000" b="1" i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3000" b="1" i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3000" b="1" i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036" y="1482437"/>
            <a:ext cx="6341233" cy="439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C:\Users\MayTinhDucDung\Desktop\KH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2891"/>
            <a:ext cx="448887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1" name="Picture 3" descr="C:\Users\MayTinhDucDung\Desktop\KH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491" y="962891"/>
            <a:ext cx="6733309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8" descr="gian-khoan-4437-1399609626_XQZB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691" y="457200"/>
            <a:ext cx="5444835" cy="4343400"/>
          </a:xfrm>
          <a:noFill/>
        </p:spPr>
      </p:pic>
      <p:pic>
        <p:nvPicPr>
          <p:cNvPr id="146435" name="Picture 9" descr="images499287_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182" y="457200"/>
            <a:ext cx="612370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7" name="TextBox 4"/>
          <p:cNvSpPr txBox="1">
            <a:spLocks noChangeArrowheads="1"/>
          </p:cNvSpPr>
          <p:nvPr/>
        </p:nvSpPr>
        <p:spPr bwMode="auto">
          <a:xfrm>
            <a:off x="3477490" y="5382491"/>
            <a:ext cx="45720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alt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altLang="en-US" sz="3200" b="1" dirty="0" err="1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3210" y="209007"/>
            <a:ext cx="6957354" cy="5633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57150" indent="-228600" algn="just">
              <a:lnSpc>
                <a:spcPct val="110000"/>
              </a:lnSpc>
              <a:spcAft>
                <a:spcPts val="0"/>
              </a:spcAft>
              <a:tabLst>
                <a:tab pos="171450" algn="l"/>
              </a:tabLst>
            </a:pP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I.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mạng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khoa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3210" y="1982898"/>
            <a:ext cx="5912721" cy="3400931"/>
          </a:xfrm>
          <a:prstGeom prst="rect">
            <a:avLst/>
          </a:prstGeom>
          <a:solidFill>
            <a:srgbClr val="800080"/>
          </a:solidFill>
        </p:spPr>
        <p:txBody>
          <a:bodyPr wrap="square">
            <a:spAutoFit/>
          </a:bodyPr>
          <a:lstStyle/>
          <a:p>
            <a:pPr marL="514350" lvl="0" indent="-514350" algn="ctr">
              <a:lnSpc>
                <a:spcPct val="110000"/>
              </a:lnSpc>
              <a:spcAft>
                <a:spcPts val="0"/>
              </a:spcAft>
              <a:buAutoNum type="arabicPeriod"/>
              <a:tabLst>
                <a:tab pos="171450" algn="l"/>
                <a:tab pos="285750" algn="l"/>
              </a:tabLst>
            </a:pPr>
            <a:r>
              <a:rPr lang="en-US" sz="2500" b="1" i="1" u="sng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500" b="1" i="1" u="sng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i="1" u="sng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2500" b="1" i="1" u="sng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500" i="1" u="sng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5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0000"/>
              </a:lnSpc>
              <a:spcAft>
                <a:spcPts val="0"/>
              </a:spcAft>
              <a:tabLst>
                <a:tab pos="171450" algn="l"/>
                <a:tab pos="285750" algn="l"/>
              </a:tabLst>
            </a:pP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Do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0000"/>
              </a:lnSpc>
              <a:spcAft>
                <a:spcPts val="0"/>
              </a:spcAft>
              <a:tabLst>
                <a:tab pos="171450" algn="l"/>
                <a:tab pos="285750" algn="l"/>
              </a:tabLst>
            </a:pP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Do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kiệt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5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500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500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500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500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mạng</a:t>
            </a:r>
            <a:r>
              <a:rPr lang="en-US" sz="2500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500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khoa</a:t>
            </a:r>
            <a:r>
              <a:rPr lang="en-US" sz="2500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500" b="1" i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500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500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500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endParaRPr lang="en-US" sz="2500" b="1" i="1" dirty="0">
              <a:solidFill>
                <a:schemeClr val="bg1"/>
              </a:solidFill>
            </a:endParaRPr>
          </a:p>
        </p:txBody>
      </p:sp>
      <p:pic>
        <p:nvPicPr>
          <p:cNvPr id="7" name="Picture 12" descr="http://media.tinmoi.vn/2010/04/20/images1953495_danso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483" y="953588"/>
            <a:ext cx="3744946" cy="448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278456" y="5807022"/>
            <a:ext cx="3429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Dân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bùng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nổ</a:t>
            </a:r>
            <a:endParaRPr lang="en-US" altLang="en-US" sz="2800" b="1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0" name="Picture 40" descr="http://www.caobang.gov.vn/sites/www.caobang.gov.vn/files/GioiThieuTinh/small_1218593663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809897"/>
            <a:ext cx="5525589" cy="462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61" name="Picture 16" descr="http://danviet.vn/Uploaded/xuanthang/05.13/20.5/200513_kh_nuoc2_dan-vi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520" y="809897"/>
            <a:ext cx="5375366" cy="462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62" name="Rectangle 7"/>
          <p:cNvSpPr>
            <a:spLocks noChangeArrowheads="1"/>
          </p:cNvSpPr>
          <p:nvPr/>
        </p:nvSpPr>
        <p:spPr bwMode="auto">
          <a:xfrm>
            <a:off x="4312920" y="5947003"/>
            <a:ext cx="3886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Cạn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kiệt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nguyên</a:t>
            </a:r>
            <a:endParaRPr lang="en-US" altLang="en-US" sz="2800" b="1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" y="182737"/>
            <a:ext cx="11477897" cy="2208297"/>
          </a:xfrm>
          <a:prstGeom prst="rect">
            <a:avLst/>
          </a:prstGeom>
          <a:solidFill>
            <a:srgbClr val="9900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spcAft>
                <a:spcPts val="0"/>
              </a:spcAft>
              <a:tabLst>
                <a:tab pos="171450" algn="l"/>
                <a:tab pos="285750" algn="l"/>
              </a:tabLst>
            </a:pPr>
            <a:r>
              <a:rPr lang="en-US" sz="25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5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5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i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500" b="1" i="1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5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71450" algn="l"/>
                <a:tab pos="685800" algn="l"/>
              </a:tabLst>
            </a:pP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Khoa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5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71450" algn="l"/>
                <a:tab pos="685800" algn="l"/>
              </a:tabLst>
            </a:pP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Khoa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liền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Khoa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kỹ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kỹ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5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71450" algn="l"/>
                <a:tab pos="685800" algn="l"/>
              </a:tabLst>
            </a:pP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Khoa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5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886505" y="6318296"/>
            <a:ext cx="3886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Xưởng dệt TK XIX</a:t>
            </a:r>
            <a:endParaRPr lang="en-US" alt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499304" y="6318296"/>
            <a:ext cx="3886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Xưởng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TK XX</a:t>
            </a:r>
            <a:endPara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38" y="2899954"/>
            <a:ext cx="5141551" cy="3196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125" y="2899954"/>
            <a:ext cx="4807131" cy="3196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8229600" cy="731838"/>
          </a:xfrm>
        </p:spPr>
        <p:txBody>
          <a:bodyPr/>
          <a:lstStyle/>
          <a:p>
            <a:pPr algn="l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2" descr="gene_nguoi_40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4191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cuu_do_ly_500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0200"/>
            <a:ext cx="47625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/>
          <p:nvPr/>
        </p:nvSpPr>
        <p:spPr bwMode="auto">
          <a:xfrm>
            <a:off x="1574800" y="-76200"/>
            <a:ext cx="9093200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/>
          <p:nvPr/>
        </p:nvSpPr>
        <p:spPr bwMode="auto">
          <a:xfrm>
            <a:off x="206227" y="38390"/>
            <a:ext cx="9093200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tựu</a:t>
            </a:r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endParaRPr lang="en-US" sz="2500" dirty="0">
              <a:solidFill>
                <a:srgbClr val="FF0000"/>
              </a:solidFill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20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85800"/>
            <a:ext cx="1676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1676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5486400"/>
            <a:ext cx="16494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0" y="1371600"/>
            <a:ext cx="18097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8" descr="Kết quả hình ảnh cho rô bố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67200"/>
            <a:ext cx="2057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2" descr="Kết quả hình ảnh cho cách mạng xanh trong nông nghiệ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33400"/>
            <a:ext cx="1752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4" descr="Kết quả hình ảnh cho interne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1816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itle 1"/>
          <p:cNvSpPr txBox="1"/>
          <p:nvPr/>
        </p:nvSpPr>
        <p:spPr bwMode="auto">
          <a:xfrm>
            <a:off x="1905000" y="5283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Chinh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4" name="Picture 8" descr="Kết quả hình ảnh cho gagari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3886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0" descr="Kết quả hình ảnh cho armstr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6" y="1066800"/>
            <a:ext cx="50768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>
            <a:hlinkClick r:id="rId3" action="ppaction://hlinkfile"/>
          </p:cNvPr>
          <p:cNvSpPr/>
          <p:nvPr/>
        </p:nvSpPr>
        <p:spPr>
          <a:xfrm>
            <a:off x="10287000" y="66294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982" y="1346570"/>
            <a:ext cx="5015345" cy="4324261"/>
          </a:xfrm>
          <a:prstGeom prst="rect">
            <a:avLst/>
          </a:prstGeom>
          <a:solidFill>
            <a:srgbClr val="800080"/>
          </a:solidFill>
        </p:spPr>
        <p:txBody>
          <a:bodyPr wrap="square">
            <a:spAutoFit/>
          </a:bodyPr>
          <a:lstStyle/>
          <a:p>
            <a:pPr marL="57150" indent="-228600" algn="ctr">
              <a:lnSpc>
                <a:spcPct val="110000"/>
              </a:lnSpc>
              <a:spcAft>
                <a:spcPts val="0"/>
              </a:spcAft>
              <a:tabLst>
                <a:tab pos="171450" algn="l"/>
                <a:tab pos="685800" algn="l"/>
              </a:tabLst>
            </a:pPr>
            <a:r>
              <a:rPr lang="en-US" sz="25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500" b="1" i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500" b="1" i="1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i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500" b="1" i="1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5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71450" algn="l"/>
                <a:tab pos="685800" algn="l"/>
              </a:tabLst>
            </a:pP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endParaRPr lang="en-US" sz="25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71450" algn="l"/>
                <a:tab pos="685800" algn="l"/>
              </a:tabLst>
            </a:pP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mức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5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71450" algn="l"/>
                <a:tab pos="685800" algn="l"/>
              </a:tabLst>
            </a:pP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đòi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đào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5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71450" algn="l"/>
                <a:tab pos="685800" algn="l"/>
              </a:tabLst>
            </a:pP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5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15891" y="342776"/>
            <a:ext cx="5763491" cy="65152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9283" y="342776"/>
            <a:ext cx="2055371" cy="5633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0000"/>
              </a:lnSpc>
              <a:spcAft>
                <a:spcPts val="0"/>
              </a:spcAft>
              <a:tabLst>
                <a:tab pos="171450" algn="l"/>
                <a:tab pos="285750" algn="l"/>
                <a:tab pos="685800" algn="l"/>
              </a:tabLst>
            </a:pPr>
            <a:r>
              <a:rPr lang="en-US" sz="3000" b="1" i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3000" b="1" i="1" u="sng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000" b="1" i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i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9381" y="182535"/>
            <a:ext cx="10972801" cy="515526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pPr marL="57150" indent="-228600" algn="just">
              <a:lnSpc>
                <a:spcPct val="110000"/>
              </a:lnSpc>
              <a:spcAft>
                <a:spcPts val="0"/>
              </a:spcAft>
              <a:tabLst>
                <a:tab pos="171450" algn="l"/>
              </a:tabLst>
            </a:pPr>
            <a:r>
              <a:rPr lang="en-US" sz="2500" b="1" i="1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500" b="1" i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500" b="1" i="1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i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hủy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diệt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ô </a:t>
            </a:r>
            <a:r>
              <a:rPr lang="en-US" sz="25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tai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nạn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…</a:t>
            </a:r>
            <a:endParaRPr lang="en-US" sz="25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837" y="3879272"/>
            <a:ext cx="4017818" cy="29787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27" y="942109"/>
            <a:ext cx="3460107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9112" y="942109"/>
            <a:ext cx="4188315" cy="29690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9113" y="3974342"/>
            <a:ext cx="4188315" cy="28836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0285" y="971529"/>
            <a:ext cx="3501715" cy="27293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0285" y="3879272"/>
            <a:ext cx="3501715" cy="2976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2238</Words>
  <Application>WPS Presentation</Application>
  <PresentationFormat>Widescreen</PresentationFormat>
  <Paragraphs>75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- Lĩnh vực khoa học cơ bản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30</cp:revision>
  <dcterms:created xsi:type="dcterms:W3CDTF">2021-09-27T08:22:00Z</dcterms:created>
  <dcterms:modified xsi:type="dcterms:W3CDTF">2021-10-17T13:00:56Z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225F5758F488455CA3BD6BE13B5FC320</vt:lpwstr>
  </property>
  <property fmtid="{D5CDD505-2E9C-101B-9397-08002B2CF9AE}" pid="3" name="KSOProductBuildVer">
    <vt:lpwstr>1033-11.2.0.10323</vt:lpwstr>
  </property>
</Properties>
</file>